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489449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21"/>
          </p:nvPr>
        </p:nvSpPr>
        <p:spPr>
          <a:xfrm>
            <a:off x="-769775" y="-216731"/>
            <a:ext cx="14960601" cy="10287001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21"/>
          </p:nvPr>
        </p:nvSpPr>
        <p:spPr>
          <a:xfrm>
            <a:off x="-1358900" y="-1143000"/>
            <a:ext cx="14668500" cy="1005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idx="21"/>
          </p:nvPr>
        </p:nvSpPr>
        <p:spPr>
          <a:xfrm>
            <a:off x="2044700" y="-25400"/>
            <a:ext cx="12534901" cy="8648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idx="21"/>
          </p:nvPr>
        </p:nvSpPr>
        <p:spPr>
          <a:xfrm>
            <a:off x="3543300" y="2018930"/>
            <a:ext cx="10299700" cy="7112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256723" y="9197831"/>
            <a:ext cx="409839" cy="454170"/>
          </a:xfrm>
          <a:prstGeom prst="rect">
            <a:avLst/>
          </a:prstGeom>
        </p:spPr>
        <p:txBody>
          <a:bodyPr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idx="21"/>
          </p:nvPr>
        </p:nvSpPr>
        <p:spPr>
          <a:xfrm>
            <a:off x="4703923" y="3389019"/>
            <a:ext cx="9639301" cy="640175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half" idx="22"/>
          </p:nvPr>
        </p:nvSpPr>
        <p:spPr>
          <a:xfrm rot="21600000">
            <a:off x="7281774" y="-1330382"/>
            <a:ext cx="4978401" cy="63325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idx="23"/>
          </p:nvPr>
        </p:nvSpPr>
        <p:spPr>
          <a:xfrm rot="21600000">
            <a:off x="-3213100" y="762000"/>
            <a:ext cx="12280900" cy="8496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>
            <a:spLocks noGrp="1"/>
          </p:cNvSpPr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297011" y="9197831"/>
            <a:ext cx="409839" cy="4541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ascal 编译器"/>
          <p:cNvSpPr txBox="1">
            <a:spLocks noGrp="1"/>
          </p:cNvSpPr>
          <p:nvPr>
            <p:ph type="ctrTitle"/>
          </p:nvPr>
        </p:nvSpPr>
        <p:spPr>
          <a:xfrm>
            <a:off x="1270000" y="-253385"/>
            <a:ext cx="10464800" cy="2540001"/>
          </a:xfrm>
          <a:prstGeom prst="rect">
            <a:avLst/>
          </a:prstGeom>
        </p:spPr>
        <p:txBody>
          <a:bodyPr/>
          <a:lstStyle/>
          <a:p>
            <a:r>
              <a:t>Pascal 编译器</a:t>
            </a:r>
          </a:p>
        </p:txBody>
      </p:sp>
      <p:pic>
        <p:nvPicPr>
          <p:cNvPr id="12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940050"/>
            <a:ext cx="6197600" cy="3873500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代码生成-MIPS目標代碼"/>
          <p:cNvSpPr txBox="1"/>
          <p:nvPr/>
        </p:nvSpPr>
        <p:spPr>
          <a:xfrm>
            <a:off x="3810401" y="397034"/>
            <a:ext cx="5772008" cy="768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10311">
              <a:defRPr sz="3312"/>
            </a:lvl1pPr>
          </a:lstStyle>
          <a:p>
            <a:r>
              <a:t>代码生成-MIPS目標代碼</a:t>
            </a:r>
          </a:p>
        </p:txBody>
      </p:sp>
      <p:pic>
        <p:nvPicPr>
          <p:cNvPr id="264" name="屏幕快照 2019-06-16 上午2.16.01.png" descr="屏幕快照 2019-06-16 上午2.16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544" y="17537842"/>
            <a:ext cx="7090002" cy="5700745"/>
          </a:xfrm>
          <a:prstGeom prst="rect">
            <a:avLst/>
          </a:prstGeom>
          <a:ln w="88900">
            <a:miter lim="400000"/>
          </a:ln>
        </p:spPr>
      </p:pic>
      <p:sp>
        <p:nvSpPr>
          <p:cNvPr id="265" name="赋值…"/>
          <p:cNvSpPr txBox="1">
            <a:spLocks noGrp="1"/>
          </p:cNvSpPr>
          <p:nvPr>
            <p:ph type="body" sz="half" idx="1"/>
          </p:nvPr>
        </p:nvSpPr>
        <p:spPr>
          <a:xfrm>
            <a:off x="292435" y="1988374"/>
            <a:ext cx="5524402" cy="6096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赋值</a:t>
            </a:r>
          </a:p>
          <a:p>
            <a:pPr>
              <a:buBlip>
                <a:blip r:embed="rId3"/>
              </a:buBlip>
            </a:pPr>
            <a:r>
              <a:t>运算</a:t>
            </a:r>
          </a:p>
          <a:p>
            <a:pPr>
              <a:buBlip>
                <a:blip r:embed="rId3"/>
              </a:buBlip>
            </a:pPr>
            <a:r>
              <a:t>比较</a:t>
            </a:r>
          </a:p>
          <a:p>
            <a:pPr>
              <a:buBlip>
                <a:blip r:embed="rId3"/>
              </a:buBlip>
            </a:pPr>
            <a:r>
              <a:t>跳转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Blip>
                <a:blip r:embed="rId3"/>
              </a:buBlip>
            </a:pPr>
            <a:r>
              <a:t>函数调用</a:t>
            </a:r>
          </a:p>
        </p:txBody>
      </p:sp>
      <p:grpSp>
        <p:nvGrpSpPr>
          <p:cNvPr id="268" name="屏幕快照 2019-06-18 下午8.34.14.png"/>
          <p:cNvGrpSpPr/>
          <p:nvPr/>
        </p:nvGrpSpPr>
        <p:grpSpPr>
          <a:xfrm>
            <a:off x="4699000" y="1874001"/>
            <a:ext cx="3994811" cy="6290544"/>
            <a:chOff x="0" y="0"/>
            <a:chExt cx="3994810" cy="6290542"/>
          </a:xfrm>
        </p:grpSpPr>
        <p:pic>
          <p:nvPicPr>
            <p:cNvPr id="267" name="屏幕快照 2019-06-18 下午8.34.14.png" descr="屏幕快照 2019-06-18 下午8.34.14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700" y="450098"/>
              <a:ext cx="3715411" cy="57007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6" name="屏幕快照 2019-06-18 下午8.34.14.png" descr="屏幕快照 2019-06-18 下午8.34.14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3994811" cy="629054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代码生成-MIPS目標代碼（测试）"/>
          <p:cNvSpPr txBox="1"/>
          <p:nvPr/>
        </p:nvSpPr>
        <p:spPr>
          <a:xfrm>
            <a:off x="3403936" y="397034"/>
            <a:ext cx="6494320" cy="113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05739">
              <a:defRPr sz="3239"/>
            </a:lvl1pPr>
          </a:lstStyle>
          <a:p>
            <a:r>
              <a:t>代码生成-MIPS目標代碼（测试）</a:t>
            </a:r>
          </a:p>
        </p:txBody>
      </p:sp>
      <p:pic>
        <p:nvPicPr>
          <p:cNvPr id="271" name="屏幕快照 2019-06-16 上午2.16.01.png" descr="屏幕快照 2019-06-16 上午2.16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544" y="17537842"/>
            <a:ext cx="7090002" cy="5700745"/>
          </a:xfrm>
          <a:prstGeom prst="rect">
            <a:avLst/>
          </a:prstGeom>
          <a:ln w="88900">
            <a:miter lim="400000"/>
          </a:ln>
        </p:spPr>
      </p:pic>
      <p:sp>
        <p:nvSpPr>
          <p:cNvPr id="272" name="输入与输出…"/>
          <p:cNvSpPr txBox="1">
            <a:spLocks noGrp="1"/>
          </p:cNvSpPr>
          <p:nvPr>
            <p:ph type="body" sz="half" idx="1"/>
          </p:nvPr>
        </p:nvSpPr>
        <p:spPr>
          <a:xfrm>
            <a:off x="1341243" y="1988374"/>
            <a:ext cx="5524401" cy="6096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输入与输出</a:t>
            </a:r>
          </a:p>
          <a:p>
            <a:pPr>
              <a:buBlip>
                <a:blip r:embed="rId3"/>
              </a:buBlip>
            </a:pPr>
            <a:r>
              <a:t>算数运算符测试</a:t>
            </a:r>
          </a:p>
          <a:p>
            <a:pPr>
              <a:buBlip>
                <a:blip r:embed="rId3"/>
              </a:buBlip>
            </a:pPr>
            <a:r>
              <a:t>While语句测试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Blip>
                <a:blip r:embed="rId3"/>
              </a:buBlip>
            </a:pPr>
            <a:r>
              <a:t>if语句</a:t>
            </a:r>
          </a:p>
          <a:p>
            <a:pPr>
              <a:buBlip>
                <a:blip r:embed="rId3"/>
              </a:buBlip>
            </a:pPr>
            <a:r>
              <a:t>Case语句</a:t>
            </a:r>
          </a:p>
        </p:txBody>
      </p:sp>
      <p:sp>
        <p:nvSpPr>
          <p:cNvPr id="273" name="浮点数处理…"/>
          <p:cNvSpPr txBox="1"/>
          <p:nvPr/>
        </p:nvSpPr>
        <p:spPr>
          <a:xfrm>
            <a:off x="7192244" y="1988374"/>
            <a:ext cx="5524402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82600" indent="-482600" algn="l">
              <a:spcBef>
                <a:spcPts val="3200"/>
              </a:spcBef>
              <a:buSzPct val="43000"/>
              <a:buBlip>
                <a:blip r:embed="rId3"/>
              </a:buBlip>
              <a:defRPr sz="3200"/>
            </a:pPr>
            <a:r>
              <a:t>浮点数处理</a:t>
            </a:r>
          </a:p>
          <a:p>
            <a:pPr marL="482600" indent="-482600" algn="l">
              <a:spcBef>
                <a:spcPts val="3200"/>
              </a:spcBef>
              <a:buSzPct val="43000"/>
              <a:buBlip>
                <a:blip r:embed="rId3"/>
              </a:buBlip>
              <a:defRPr sz="3200"/>
            </a:pPr>
            <a:r>
              <a:t>函数调用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indent="-482600" algn="l">
              <a:spcBef>
                <a:spcPts val="3200"/>
              </a:spcBef>
              <a:buSzPct val="43000"/>
              <a:buBlip>
                <a:blip r:embed="rId3"/>
              </a:buBlip>
              <a:defRPr sz="3200"/>
            </a:pPr>
            <a:r>
              <a:t>递归调用</a:t>
            </a:r>
          </a:p>
          <a:p>
            <a:pPr marL="482600" indent="-482600" algn="l">
              <a:spcBef>
                <a:spcPts val="3200"/>
              </a:spcBef>
              <a:buSzPct val="43000"/>
              <a:buBlip>
                <a:blip r:embed="rId3"/>
              </a:buBlip>
              <a:defRPr sz="3200"/>
            </a:pPr>
            <a:r>
              <a:t>结构体</a:t>
            </a:r>
          </a:p>
          <a:p>
            <a:pPr marL="482600" indent="-482600" algn="l">
              <a:spcBef>
                <a:spcPts val="3200"/>
              </a:spcBef>
              <a:buSzPct val="43000"/>
              <a:buBlip>
                <a:blip r:embed="rId3"/>
              </a:buBlip>
              <a:defRPr sz="3200"/>
            </a:pPr>
            <a:r>
              <a:t>常数计算优化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build="p" bldLvl="5" animBg="1" advAuto="0"/>
      <p:bldP spid="273" grpId="2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hanks !"/>
          <p:cNvSpPr txBox="1"/>
          <p:nvPr/>
        </p:nvSpPr>
        <p:spPr>
          <a:xfrm>
            <a:off x="2214299" y="4012604"/>
            <a:ext cx="9071472" cy="172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200"/>
            </a:lvl1pPr>
          </a:lstStyle>
          <a:p>
            <a:r>
              <a:t>Thanks !</a:t>
            </a:r>
          </a:p>
        </p:txBody>
      </p:sp>
      <p:pic>
        <p:nvPicPr>
          <p:cNvPr id="276" name="屏幕快照 2019-06-16 上午2.16.01.png" descr="屏幕快照 2019-06-16 上午2.16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544" y="17537842"/>
            <a:ext cx="7090002" cy="5700745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概述"/>
          <p:cNvSpPr txBox="1">
            <a:spLocks noGrp="1"/>
          </p:cNvSpPr>
          <p:nvPr>
            <p:ph type="title"/>
          </p:nvPr>
        </p:nvSpPr>
        <p:spPr>
          <a:xfrm>
            <a:off x="-3406651" y="-200528"/>
            <a:ext cx="10464801" cy="2540001"/>
          </a:xfrm>
          <a:prstGeom prst="rect">
            <a:avLst/>
          </a:prstGeom>
        </p:spPr>
        <p:txBody>
          <a:bodyPr/>
          <a:lstStyle/>
          <a:p>
            <a:r>
              <a:t>概述</a:t>
            </a:r>
          </a:p>
        </p:txBody>
      </p:sp>
      <p:pic>
        <p:nvPicPr>
          <p:cNvPr id="124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0" y="2427303"/>
            <a:ext cx="4301260" cy="5152994"/>
          </a:xfrm>
          <a:prstGeom prst="rect">
            <a:avLst/>
          </a:prstGeom>
          <a:ln w="88900">
            <a:miter lim="400000"/>
          </a:ln>
        </p:spPr>
      </p:pic>
      <p:sp>
        <p:nvSpPr>
          <p:cNvPr id="125" name="文字"/>
          <p:cNvSpPr txBox="1"/>
          <p:nvPr/>
        </p:nvSpPr>
        <p:spPr>
          <a:xfrm>
            <a:off x="5911849" y="4451349"/>
            <a:ext cx="1181101" cy="850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26" name="文字"/>
          <p:cNvSpPr txBox="1"/>
          <p:nvPr/>
        </p:nvSpPr>
        <p:spPr>
          <a:xfrm>
            <a:off x="6038849" y="4578349"/>
            <a:ext cx="1181101" cy="850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27" name="文字"/>
          <p:cNvSpPr txBox="1"/>
          <p:nvPr/>
        </p:nvSpPr>
        <p:spPr>
          <a:xfrm>
            <a:off x="6165849" y="4705349"/>
            <a:ext cx="1181101" cy="850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28" name="文字"/>
          <p:cNvSpPr txBox="1"/>
          <p:nvPr/>
        </p:nvSpPr>
        <p:spPr>
          <a:xfrm>
            <a:off x="6292849" y="4832349"/>
            <a:ext cx="1181101" cy="850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29" name="词法分析"/>
          <p:cNvSpPr txBox="1"/>
          <p:nvPr/>
        </p:nvSpPr>
        <p:spPr>
          <a:xfrm>
            <a:off x="1019299" y="255904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词法分析</a:t>
            </a:r>
          </a:p>
        </p:txBody>
      </p:sp>
      <p:sp>
        <p:nvSpPr>
          <p:cNvPr id="130" name="语法分析"/>
          <p:cNvSpPr txBox="1"/>
          <p:nvPr/>
        </p:nvSpPr>
        <p:spPr>
          <a:xfrm>
            <a:off x="879599" y="648334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语法分析</a:t>
            </a:r>
          </a:p>
        </p:txBody>
      </p:sp>
      <p:sp>
        <p:nvSpPr>
          <p:cNvPr id="131" name="语义分析"/>
          <p:cNvSpPr txBox="1"/>
          <p:nvPr/>
        </p:nvSpPr>
        <p:spPr>
          <a:xfrm>
            <a:off x="10044121" y="1300382"/>
            <a:ext cx="2379217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语义分析</a:t>
            </a:r>
          </a:p>
        </p:txBody>
      </p:sp>
      <p:sp>
        <p:nvSpPr>
          <p:cNvPr id="132" name="代码生成"/>
          <p:cNvSpPr txBox="1"/>
          <p:nvPr/>
        </p:nvSpPr>
        <p:spPr>
          <a:xfrm>
            <a:off x="9597900" y="4248149"/>
            <a:ext cx="2379217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代码生成</a:t>
            </a:r>
          </a:p>
        </p:txBody>
      </p:sp>
      <p:sp>
        <p:nvSpPr>
          <p:cNvPr id="133" name="错误处理"/>
          <p:cNvSpPr txBox="1"/>
          <p:nvPr/>
        </p:nvSpPr>
        <p:spPr>
          <a:xfrm>
            <a:off x="9597900" y="7828571"/>
            <a:ext cx="2379217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错误处理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2" animBg="1" advAuto="0"/>
      <p:bldP spid="130" grpId="1" animBg="1" advAuto="0"/>
      <p:bldP spid="131" grpId="4" animBg="1" advAuto="0"/>
      <p:bldP spid="132" grpId="3" animBg="1" advAuto="0"/>
      <p:bldP spid="133" grpId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词法分析"/>
          <p:cNvSpPr txBox="1">
            <a:spLocks noGrp="1"/>
          </p:cNvSpPr>
          <p:nvPr>
            <p:ph type="title"/>
          </p:nvPr>
        </p:nvSpPr>
        <p:spPr>
          <a:xfrm>
            <a:off x="3055659" y="4147198"/>
            <a:ext cx="6832601" cy="1201555"/>
          </a:xfrm>
          <a:prstGeom prst="rect">
            <a:avLst/>
          </a:prstGeom>
        </p:spPr>
        <p:txBody>
          <a:bodyPr/>
          <a:lstStyle>
            <a:lvl1pPr defTabSz="397763">
              <a:defRPr sz="6264"/>
            </a:lvl1pPr>
          </a:lstStyle>
          <a:p>
            <a:r>
              <a:t>词法分析</a:t>
            </a:r>
          </a:p>
        </p:txBody>
      </p:sp>
      <p:sp>
        <p:nvSpPr>
          <p:cNvPr id="136" name="大小写无关token的识别…"/>
          <p:cNvSpPr txBox="1">
            <a:spLocks noGrp="1"/>
          </p:cNvSpPr>
          <p:nvPr>
            <p:ph type="body" sz="half" idx="1"/>
          </p:nvPr>
        </p:nvSpPr>
        <p:spPr>
          <a:xfrm>
            <a:off x="48485" y="2130082"/>
            <a:ext cx="5524402" cy="6096001"/>
          </a:xfrm>
          <a:prstGeom prst="rect">
            <a:avLst/>
          </a:prstGeom>
        </p:spPr>
        <p:txBody>
          <a:bodyPr/>
          <a:lstStyle/>
          <a:p>
            <a:pPr marL="419862" indent="-419862" defTabSz="397763">
              <a:spcBef>
                <a:spcPts val="2700"/>
              </a:spcBef>
              <a:buBlip>
                <a:blip r:embed="rId2"/>
              </a:buBlip>
              <a:defRPr sz="2784"/>
            </a:pPr>
            <a:r>
              <a:t>大小写无关token的识别</a:t>
            </a:r>
          </a:p>
          <a:p>
            <a:pPr marL="419862" indent="-419862" defTabSz="397763">
              <a:spcBef>
                <a:spcPts val="2700"/>
              </a:spcBef>
              <a:buBlip>
                <a:blip r:embed="rId2"/>
              </a:buBlip>
              <a:defRPr sz="2784"/>
            </a:pPr>
            <a:r>
              <a:t>整数(包括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t>进制)和实数</a:t>
            </a:r>
          </a:p>
          <a:p>
            <a:pPr marL="419862" indent="-419862" defTabSz="397763">
              <a:spcBef>
                <a:spcPts val="2700"/>
              </a:spcBef>
              <a:buBlip>
                <a:blip r:embed="rId2"/>
              </a:buBlip>
              <a:defRPr sz="2784"/>
            </a:pPr>
            <a:r>
              <a:t>字符与字符串的识别</a:t>
            </a:r>
          </a:p>
          <a:p>
            <a:pPr marL="419862" indent="-419862" defTabSz="397763">
              <a:spcBef>
                <a:spcPts val="2700"/>
              </a:spcBef>
              <a:buBlip>
                <a:blip r:embed="rId2"/>
              </a:buBlip>
              <a:defRPr sz="2784"/>
            </a:pPr>
            <a:r>
              <a:t>标识符的识别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9862" indent="-419862" defTabSz="397763">
              <a:spcBef>
                <a:spcPts val="2700"/>
              </a:spcBef>
              <a:buBlip>
                <a:blip r:embed="rId2"/>
              </a:buBlip>
              <a:defRPr sz="2784"/>
            </a:pPr>
            <a:r>
              <a:t>注释的处理与相关的报错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9862" indent="-419862" defTabSz="397763">
              <a:spcBef>
                <a:spcPts val="2700"/>
              </a:spcBef>
              <a:buBlip>
                <a:blip r:embed="rId2"/>
              </a:buBlip>
              <a:defRPr sz="2784"/>
            </a:pPr>
            <a:r>
              <a:t>缩进、回车符、空白符的识别。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9862" indent="-419862" defTabSz="397763">
              <a:spcBef>
                <a:spcPts val="2700"/>
              </a:spcBef>
              <a:buBlip>
                <a:blip r:embed="rId2"/>
              </a:buBlip>
              <a:defRPr sz="2784"/>
            </a:pPr>
            <a:r>
              <a:t>Pascal语法关键字的识别。</a:t>
            </a:r>
          </a:p>
        </p:txBody>
      </p:sp>
      <p:grpSp>
        <p:nvGrpSpPr>
          <p:cNvPr id="139" name="屏幕快照 2019-06-16 上午1.51.00 1.png"/>
          <p:cNvGrpSpPr/>
          <p:nvPr/>
        </p:nvGrpSpPr>
        <p:grpSpPr>
          <a:xfrm>
            <a:off x="5169734" y="1113397"/>
            <a:ext cx="7112001" cy="1605799"/>
            <a:chOff x="0" y="0"/>
            <a:chExt cx="7112000" cy="1605798"/>
          </a:xfrm>
        </p:grpSpPr>
        <p:pic>
          <p:nvPicPr>
            <p:cNvPr id="138" name="屏幕快照 2019-06-16 上午1.51.00 1.png" descr="屏幕快照 2019-06-16 上午1.51.00 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" y="450098"/>
              <a:ext cx="6832600" cy="10160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7" name="屏幕快照 2019-06-16 上午1.51.00 1.png" descr="屏幕快照 2019-06-16 上午1.51.00 1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112000" cy="1605799"/>
            </a:xfrm>
            <a:prstGeom prst="rect">
              <a:avLst/>
            </a:prstGeom>
            <a:effectLst/>
          </p:spPr>
        </p:pic>
      </p:grpSp>
      <p:pic>
        <p:nvPicPr>
          <p:cNvPr id="140" name="屏幕快照 2019-06-16 下午5.07.04.png" descr="屏幕快照 2019-06-16 下午5.07.04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45399" y="3088788"/>
            <a:ext cx="4394201" cy="3860801"/>
          </a:xfrm>
          <a:prstGeom prst="rect">
            <a:avLst/>
          </a:prstGeom>
        </p:spPr>
      </p:pic>
      <p:grpSp>
        <p:nvGrpSpPr>
          <p:cNvPr id="143" name="屏幕快照 2019-06-16 下午5.09.04.png"/>
          <p:cNvGrpSpPr/>
          <p:nvPr/>
        </p:nvGrpSpPr>
        <p:grpSpPr>
          <a:xfrm>
            <a:off x="9624682" y="3408402"/>
            <a:ext cx="2235201" cy="292101"/>
            <a:chOff x="0" y="0"/>
            <a:chExt cx="2235200" cy="292100"/>
          </a:xfrm>
        </p:grpSpPr>
        <p:pic>
          <p:nvPicPr>
            <p:cNvPr id="142" name="屏幕快照 2019-06-16 下午5.09.04.png" descr="屏幕快照 2019-06-16 下午5.09.04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50" y="44450"/>
              <a:ext cx="2146300" cy="203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1" name="屏幕快照 2019-06-16 下午5.09.04.png" descr="屏幕快照 2019-06-16 下午5.09.04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2235200" cy="292100"/>
            </a:xfrm>
            <a:prstGeom prst="rect">
              <a:avLst/>
            </a:prstGeom>
            <a:effectLst/>
          </p:spPr>
        </p:pic>
      </p:grpSp>
      <p:grpSp>
        <p:nvGrpSpPr>
          <p:cNvPr id="146" name="屏幕快照 2019-06-16 下午5.08.36.png"/>
          <p:cNvGrpSpPr/>
          <p:nvPr/>
        </p:nvGrpSpPr>
        <p:grpSpPr>
          <a:xfrm>
            <a:off x="10177746" y="4150367"/>
            <a:ext cx="2565401" cy="431801"/>
            <a:chOff x="0" y="0"/>
            <a:chExt cx="2565400" cy="431800"/>
          </a:xfrm>
        </p:grpSpPr>
        <p:pic>
          <p:nvPicPr>
            <p:cNvPr id="145" name="屏幕快照 2019-06-16 下午5.08.36.png" descr="屏幕快照 2019-06-16 下午5.08.36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50" y="44450"/>
              <a:ext cx="2476500" cy="342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4" name="屏幕快照 2019-06-16 下午5.08.36.png" descr="屏幕快照 2019-06-16 下午5.08.36.png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565400" cy="431800"/>
            </a:xfrm>
            <a:prstGeom prst="rect">
              <a:avLst/>
            </a:prstGeom>
            <a:effectLst/>
          </p:spPr>
        </p:pic>
      </p:grpSp>
      <p:grpSp>
        <p:nvGrpSpPr>
          <p:cNvPr id="149" name="屏幕快照 2019-06-16 下午5.09.04.png"/>
          <p:cNvGrpSpPr/>
          <p:nvPr/>
        </p:nvGrpSpPr>
        <p:grpSpPr>
          <a:xfrm>
            <a:off x="10083296" y="5032032"/>
            <a:ext cx="2235201" cy="292101"/>
            <a:chOff x="0" y="0"/>
            <a:chExt cx="2235200" cy="292100"/>
          </a:xfrm>
        </p:grpSpPr>
        <p:pic>
          <p:nvPicPr>
            <p:cNvPr id="148" name="屏幕快照 2019-06-16 下午5.09.04.png" descr="屏幕快照 2019-06-16 下午5.09.04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50" y="44450"/>
              <a:ext cx="2146300" cy="203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屏幕快照 2019-06-16 下午5.09.04.png" descr="屏幕快照 2019-06-16 下午5.09.04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2235200" cy="292100"/>
            </a:xfrm>
            <a:prstGeom prst="rect">
              <a:avLst/>
            </a:prstGeom>
            <a:effectLst/>
          </p:spPr>
        </p:pic>
      </p:grpSp>
      <p:pic>
        <p:nvPicPr>
          <p:cNvPr id="150" name="屏幕快照 2019-06-16 下午5.23.48.png" descr="屏幕快照 2019-06-16 下午5.23.48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494382" y="5773997"/>
            <a:ext cx="4495801" cy="3187701"/>
          </a:xfrm>
          <a:prstGeom prst="rect">
            <a:avLst/>
          </a:prstGeom>
        </p:spPr>
      </p:pic>
      <p:pic>
        <p:nvPicPr>
          <p:cNvPr id="151" name="屏幕快照 2019-06-16 下午5.24.54.png" descr="屏幕快照 2019-06-16 下午5.24.54.png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678211" y="7319182"/>
            <a:ext cx="3517901" cy="14605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2341 -0.411525" pathEditMode="relative">
                                      <p:cBhvr>
                                        <p:cTn id="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7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7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7" presetClass="entr" presetSubtype="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7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7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50"/>
                            </p:stCondLst>
                            <p:childTnLst>
                              <p:par>
                                <p:cTn id="39" presetID="7" presetClass="entr" presetSubtype="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7" presetClass="entr" presetSubtype="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3973 0.033704" pathEditMode="relative">
                                      <p:cBhvr>
                                        <p:cTn id="5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6694 -0.140594" pathEditMode="relative">
                                      <p:cBhvr>
                                        <p:cTn id="5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97844 -0.110248" pathEditMode="relative">
                                      <p:cBhvr>
                                        <p:cTn id="5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82799 0.023227" pathEditMode="relative">
                                      <p:cBhvr>
                                        <p:cTn id="6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96564 -0.000000" pathEditMode="relative">
                                      <p:cBhvr>
                                        <p:cTn id="6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mph" presetSubtype="0" accel="50000" decel="5000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38721 -0.121041" pathEditMode="relative">
                                      <p:cBhvr>
                                        <p:cTn id="6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2" animBg="1" advAuto="0"/>
      <p:bldP spid="139" grpId="9" animBg="1" advAuto="0"/>
      <p:bldP spid="140" grpId="3" animBg="1" advAuto="0"/>
      <p:bldP spid="143" grpId="8" animBg="1" advAuto="0"/>
      <p:bldP spid="146" grpId="7" animBg="1" advAuto="0"/>
      <p:bldP spid="146" grpId="15" animBg="1" advAuto="0"/>
      <p:bldP spid="149" grpId="6" animBg="1" advAuto="0"/>
      <p:bldP spid="150" grpId="5" animBg="1" advAuto="0"/>
      <p:bldP spid="151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词法分析-节点信息"/>
          <p:cNvSpPr txBox="1"/>
          <p:nvPr/>
        </p:nvSpPr>
        <p:spPr>
          <a:xfrm>
            <a:off x="3530308" y="267755"/>
            <a:ext cx="5944184" cy="970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306324">
              <a:defRPr sz="4824"/>
            </a:lvl1pPr>
          </a:lstStyle>
          <a:p>
            <a:r>
              <a:t>词法分析-节点信息</a:t>
            </a:r>
          </a:p>
        </p:txBody>
      </p:sp>
      <p:pic>
        <p:nvPicPr>
          <p:cNvPr id="154" name="屏幕快照 2019-06-16 上午2.16.01.png" descr="屏幕快照 2019-06-16 上午2.16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544" y="17537842"/>
            <a:ext cx="7090002" cy="5700745"/>
          </a:xfrm>
          <a:prstGeom prst="rect">
            <a:avLst/>
          </a:prstGeom>
          <a:ln w="88900">
            <a:miter lim="400000"/>
          </a:ln>
        </p:spPr>
      </p:pic>
      <p:pic>
        <p:nvPicPr>
          <p:cNvPr id="155" name="屏幕快照 2019-06-16 上午2.16.01.png" descr="屏幕快照 2019-06-16 上午2.16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98" y="2266542"/>
            <a:ext cx="7090004" cy="5700745"/>
          </a:xfrm>
          <a:prstGeom prst="rect">
            <a:avLst/>
          </a:prstGeom>
          <a:ln w="88900">
            <a:miter lim="400000"/>
          </a:ln>
        </p:spPr>
      </p:pic>
      <p:sp>
        <p:nvSpPr>
          <p:cNvPr id="156" name="name - 节点名字…"/>
          <p:cNvSpPr txBox="1">
            <a:spLocks noGrp="1"/>
          </p:cNvSpPr>
          <p:nvPr>
            <p:ph type="body" sz="half" idx="1"/>
          </p:nvPr>
        </p:nvSpPr>
        <p:spPr>
          <a:xfrm>
            <a:off x="433524" y="3957832"/>
            <a:ext cx="5131483" cy="5514098"/>
          </a:xfrm>
          <a:prstGeom prst="rect">
            <a:avLst/>
          </a:prstGeom>
        </p:spPr>
        <p:txBody>
          <a:bodyPr/>
          <a:lstStyle/>
          <a:p>
            <a:pPr marL="193039" indent="-193039" defTabSz="182880">
              <a:spcBef>
                <a:spcPts val="1200"/>
              </a:spcBef>
              <a:buBlip>
                <a:blip r:embed="rId3"/>
              </a:buBlip>
              <a:defRPr sz="1520"/>
            </a:pPr>
            <a:r>
              <a:t>name - 节点名字</a:t>
            </a:r>
          </a:p>
          <a:p>
            <a:pPr marL="193039" indent="-193039" defTabSz="182880">
              <a:spcBef>
                <a:spcPts val="1200"/>
              </a:spcBef>
              <a:buBlip>
                <a:blip r:embed="rId3"/>
              </a:buBlip>
              <a:defRPr sz="1520"/>
            </a:pPr>
            <a:r>
              <a:t>value - 如果节点是一个表达式或者是一个变量、常量，那么value存储它相对应的值，例如bool, int, real等等</a:t>
            </a:r>
          </a:p>
          <a:p>
            <a:pPr marL="193039" indent="-193039" defTabSz="182880">
              <a:spcBef>
                <a:spcPts val="1200"/>
              </a:spcBef>
              <a:buBlip>
                <a:blip r:embed="rId3"/>
              </a:buBlip>
              <a:defRPr sz="1520"/>
            </a:pPr>
            <a:r>
              <a:t>type - 节点的标识</a:t>
            </a:r>
          </a:p>
          <a:p>
            <a:pPr marL="193039" indent="-193039" defTabSz="182880">
              <a:spcBef>
                <a:spcPts val="1200"/>
              </a:spcBef>
              <a:buBlip>
                <a:blip r:embed="rId3"/>
              </a:buBlip>
              <a:defRPr sz="1520"/>
            </a:pPr>
            <a:r>
              <a:t>child_number - 该节点的子节点个数</a:t>
            </a:r>
          </a:p>
          <a:p>
            <a:pPr marL="193039" indent="-193039" defTabSz="182880">
              <a:spcBef>
                <a:spcPts val="1200"/>
              </a:spcBef>
              <a:buBlip>
                <a:blip r:embed="rId3"/>
              </a:buBlip>
              <a:defRPr sz="1520"/>
            </a:pPr>
            <a:r>
              <a:t>child - 该节点的子节点数组</a:t>
            </a:r>
          </a:p>
          <a:p>
            <a:pPr marL="193039" indent="-193039" defTabSz="182880">
              <a:spcBef>
                <a:spcPts val="1200"/>
              </a:spcBef>
              <a:buBlip>
                <a:blip r:embed="rId3"/>
              </a:buBlip>
              <a:defRPr sz="1520"/>
            </a:pPr>
            <a:r>
              <a:t>record - id1.id2中id2是id1的record，其中id1是要给记录类型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193039" indent="-193039" defTabSz="182880">
              <a:spcBef>
                <a:spcPts val="1200"/>
              </a:spcBef>
              <a:buBlip>
                <a:blip r:embed="rId3"/>
              </a:buBlip>
              <a:defRPr sz="1520"/>
            </a:pPr>
            <a:r>
              <a:t>dataType - 数据类型</a:t>
            </a:r>
          </a:p>
          <a:p>
            <a:pPr marL="193039" indent="-193039" defTabSz="182880">
              <a:spcBef>
                <a:spcPts val="1200"/>
              </a:spcBef>
              <a:buBlip>
                <a:blip r:embed="rId3"/>
              </a:buBlip>
              <a:defRPr sz="1520"/>
            </a:pPr>
            <a:r>
              <a:t>symbolTable - 符号表</a:t>
            </a:r>
          </a:p>
          <a:p>
            <a:pPr marL="193039" indent="-193039" defTabSz="182880">
              <a:spcBef>
                <a:spcPts val="1200"/>
              </a:spcBef>
              <a:buBlip>
                <a:blip r:embed="rId3"/>
              </a:buBlip>
              <a:defRPr sz="1520"/>
            </a:pPr>
            <a:r>
              <a:t>lineno - 该节点所在的行号，如果它不是叶子节点，那么他的行号是所有子节点的最小行号</a:t>
            </a:r>
            <a:endParaRPr sz="480">
              <a:latin typeface="Times Roman"/>
              <a:ea typeface="Times Roman"/>
              <a:cs typeface="Times Roman"/>
              <a:sym typeface="Times Roman"/>
            </a:endParaRPr>
          </a:p>
          <a:p>
            <a:pPr marL="96519" indent="-96519" algn="just" defTabSz="182880">
              <a:lnSpc>
                <a:spcPts val="1600"/>
              </a:lnSpc>
              <a:spcBef>
                <a:spcPts val="0"/>
              </a:spcBef>
              <a:buBlip>
                <a:blip r:embed="rId3"/>
              </a:buBlip>
              <a:defRPr sz="64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 sz="480">
              <a:latin typeface="Times Roman"/>
              <a:ea typeface="Times Roman"/>
              <a:cs typeface="Times Roman"/>
              <a:sym typeface="Times Roman"/>
            </a:endParaRPr>
          </a:p>
          <a:p>
            <a:pPr marL="193039" indent="-193039" defTabSz="182880">
              <a:spcBef>
                <a:spcPts val="1200"/>
              </a:spcBef>
              <a:buBlip>
                <a:blip r:embed="rId3"/>
              </a:buBlip>
              <a:defRPr sz="1280"/>
            </a:pPr>
            <a:endParaRPr sz="480">
              <a:latin typeface="Times Roman"/>
              <a:ea typeface="Times Roman"/>
              <a:cs typeface="Times Roman"/>
              <a:sym typeface="Times Roman"/>
            </a:endParaRPr>
          </a:p>
          <a:p>
            <a:pPr marL="96519" indent="-96519" algn="just" defTabSz="182880">
              <a:lnSpc>
                <a:spcPts val="1600"/>
              </a:lnSpc>
              <a:spcBef>
                <a:spcPts val="0"/>
              </a:spcBef>
              <a:buBlip>
                <a:blip r:embed="rId3"/>
              </a:buBlip>
              <a:defRPr sz="64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 sz="480">
              <a:latin typeface="Times Roman"/>
              <a:ea typeface="Times Roman"/>
              <a:cs typeface="Times Roman"/>
              <a:sym typeface="Times Roman"/>
            </a:endParaRPr>
          </a:p>
          <a:p>
            <a:pPr marL="96519" indent="-96519" algn="just" defTabSz="182880">
              <a:lnSpc>
                <a:spcPts val="1600"/>
              </a:lnSpc>
              <a:spcBef>
                <a:spcPts val="0"/>
              </a:spcBef>
              <a:buBlip>
                <a:blip r:embed="rId3"/>
              </a:buBlip>
              <a:defRPr sz="64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 sz="480" b="1">
              <a:latin typeface="Times Roman"/>
              <a:ea typeface="Times Roman"/>
              <a:cs typeface="Times Roman"/>
              <a:sym typeface="Times Roman"/>
            </a:endParaRPr>
          </a:p>
          <a:p>
            <a:pPr marL="96519" indent="-96519" defTabSz="182880">
              <a:lnSpc>
                <a:spcPts val="1700"/>
              </a:lnSpc>
              <a:spcBef>
                <a:spcPts val="0"/>
              </a:spcBef>
              <a:buBlip>
                <a:blip r:embed="rId3"/>
              </a:buBlip>
              <a:defRPr sz="64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 sz="480">
              <a:latin typeface="Times Roman"/>
              <a:ea typeface="Times Roman"/>
              <a:cs typeface="Times Roman"/>
              <a:sym typeface="Times Roman"/>
            </a:endParaRPr>
          </a:p>
          <a:p>
            <a:pPr marL="96519" indent="-96519" defTabSz="182880">
              <a:lnSpc>
                <a:spcPts val="1700"/>
              </a:lnSpc>
              <a:spcBef>
                <a:spcPts val="0"/>
              </a:spcBef>
              <a:buBlip>
                <a:blip r:embed="rId3"/>
              </a:buBlip>
              <a:defRPr sz="64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 sz="480">
              <a:latin typeface="Times Roman"/>
              <a:ea typeface="Times Roman"/>
              <a:cs typeface="Times Roman"/>
              <a:sym typeface="Times Roman"/>
            </a:endParaRPr>
          </a:p>
          <a:p>
            <a:pPr marL="96519" indent="-96519" algn="just" defTabSz="182880">
              <a:lnSpc>
                <a:spcPts val="1600"/>
              </a:lnSpc>
              <a:spcBef>
                <a:spcPts val="0"/>
              </a:spcBef>
              <a:buBlip>
                <a:blip r:embed="rId3"/>
              </a:buBlip>
              <a:defRPr sz="64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 sz="480">
              <a:latin typeface="Times Roman"/>
              <a:ea typeface="Times Roman"/>
              <a:cs typeface="Times Roman"/>
              <a:sym typeface="Times Roman"/>
            </a:endParaRPr>
          </a:p>
          <a:p>
            <a:pPr marL="96519" indent="-96519" algn="just" defTabSz="182880">
              <a:lnSpc>
                <a:spcPts val="1600"/>
              </a:lnSpc>
              <a:spcBef>
                <a:spcPts val="0"/>
              </a:spcBef>
              <a:buBlip>
                <a:blip r:embed="rId3"/>
              </a:buBlip>
              <a:defRPr sz="64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 sz="480">
              <a:latin typeface="Times Roman"/>
              <a:ea typeface="Times Roman"/>
              <a:cs typeface="Times Roman"/>
              <a:sym typeface="Times Roman"/>
            </a:endParaRPr>
          </a:p>
          <a:p>
            <a:pPr marL="193039" indent="-193039" defTabSz="182880">
              <a:spcBef>
                <a:spcPts val="1200"/>
              </a:spcBef>
              <a:buBlip>
                <a:blip r:embed="rId3"/>
              </a:buBlip>
              <a:defRPr sz="1280"/>
            </a:pPr>
            <a:endParaRPr sz="480">
              <a:latin typeface="Times Roman"/>
              <a:ea typeface="Times Roman"/>
              <a:cs typeface="Times Roman"/>
              <a:sym typeface="Times Roman"/>
            </a:endParaRPr>
          </a:p>
          <a:p>
            <a:pPr marL="96519" indent="-96519" defTabSz="182880">
              <a:lnSpc>
                <a:spcPts val="1700"/>
              </a:lnSpc>
              <a:spcBef>
                <a:spcPts val="0"/>
              </a:spcBef>
              <a:buBlip>
                <a:blip r:embed="rId3"/>
              </a:buBlip>
              <a:defRPr sz="64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 sz="480"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157" name="2.1.2.JPG" descr="2.1.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1" y="1687560"/>
            <a:ext cx="4967046" cy="213625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5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1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  <p:bldP spid="156" grpId="3" animBg="1" advAuto="0"/>
      <p:bldP spid="157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词法分析-建树"/>
          <p:cNvSpPr txBox="1"/>
          <p:nvPr/>
        </p:nvSpPr>
        <p:spPr>
          <a:xfrm>
            <a:off x="3342012" y="245815"/>
            <a:ext cx="6320776" cy="99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320039">
              <a:defRPr sz="5040"/>
            </a:lvl1pPr>
          </a:lstStyle>
          <a:p>
            <a:r>
              <a:t>词法分析-建树</a:t>
            </a:r>
          </a:p>
        </p:txBody>
      </p:sp>
      <p:pic>
        <p:nvPicPr>
          <p:cNvPr id="160" name="屏幕快照 2019-06-16 上午2.16.01.png" descr="屏幕快照 2019-06-16 上午2.16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544" y="17537842"/>
            <a:ext cx="7090002" cy="5700745"/>
          </a:xfrm>
          <a:prstGeom prst="rect">
            <a:avLst/>
          </a:prstGeom>
          <a:ln w="88900">
            <a:miter lim="400000"/>
          </a:ln>
        </p:spPr>
      </p:pic>
      <p:pic>
        <p:nvPicPr>
          <p:cNvPr id="161" name="2.2.1.JPG" descr="2.2.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3" y="2930899"/>
            <a:ext cx="5438775" cy="3617647"/>
          </a:xfrm>
          <a:prstGeom prst="rect">
            <a:avLst/>
          </a:prstGeom>
          <a:ln w="88900">
            <a:miter lim="400000"/>
          </a:ln>
        </p:spPr>
      </p:pic>
      <p:sp>
        <p:nvSpPr>
          <p:cNvPr id="162" name="在每一个文法后面都进行语法树节点的构建…"/>
          <p:cNvSpPr txBox="1">
            <a:spLocks noGrp="1"/>
          </p:cNvSpPr>
          <p:nvPr>
            <p:ph type="body" sz="half" idx="1"/>
          </p:nvPr>
        </p:nvSpPr>
        <p:spPr>
          <a:xfrm>
            <a:off x="214695" y="1438528"/>
            <a:ext cx="5438775" cy="687654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在每一个文法后面都进行语法树节点的构建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buBlip>
                <a:blip r:embed="rId4"/>
              </a:buBlip>
            </a:pPr>
            <a:r>
              <a:t>树的时候首先使用NEWNODE函数进行节点的动态分配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buBlip>
                <a:blip r:embed="rId4"/>
              </a:buBlip>
            </a:pPr>
            <a:r>
              <a:t>将它的两个儿子依序放到儿子节点数组里面</a:t>
            </a:r>
          </a:p>
        </p:txBody>
      </p:sp>
      <p:pic>
        <p:nvPicPr>
          <p:cNvPr id="163" name="屏幕快照 2019-06-16 上午2.49.31.png" descr="屏幕快照 2019-06-16 上午2.49.3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967" y="2409082"/>
            <a:ext cx="6581728" cy="4661282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1000" fill="hold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2" animBg="1" advAuto="0"/>
      <p:bldP spid="162" grpId="1" build="p" bldLvl="5" animBg="1" advAuto="0"/>
      <p:bldP spid="163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语义分析"/>
          <p:cNvSpPr txBox="1"/>
          <p:nvPr/>
        </p:nvSpPr>
        <p:spPr>
          <a:xfrm>
            <a:off x="2907948" y="4372806"/>
            <a:ext cx="6822606" cy="100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324611">
              <a:defRPr sz="5112"/>
            </a:lvl1pPr>
          </a:lstStyle>
          <a:p>
            <a:r>
              <a:t>语义分析</a:t>
            </a:r>
          </a:p>
        </p:txBody>
      </p:sp>
      <p:pic>
        <p:nvPicPr>
          <p:cNvPr id="166" name="屏幕快照 2019-06-16 上午2.16.01.png" descr="屏幕快照 2019-06-16 上午2.16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544" y="17537842"/>
            <a:ext cx="7090002" cy="5700745"/>
          </a:xfrm>
          <a:prstGeom prst="rect">
            <a:avLst/>
          </a:prstGeom>
          <a:ln w="88900">
            <a:miter lim="400000"/>
          </a:ln>
        </p:spPr>
      </p:pic>
      <p:sp>
        <p:nvSpPr>
          <p:cNvPr id="167" name="Constant Analysis…"/>
          <p:cNvSpPr txBox="1">
            <a:spLocks noGrp="1"/>
          </p:cNvSpPr>
          <p:nvPr>
            <p:ph type="body" sz="half" idx="1"/>
          </p:nvPr>
        </p:nvSpPr>
        <p:spPr>
          <a:xfrm>
            <a:off x="388389" y="1988374"/>
            <a:ext cx="5377614" cy="622474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Constant Analysis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buBlip>
                <a:blip r:embed="rId3"/>
              </a:buBlip>
            </a:pPr>
            <a:r>
              <a:t>Type Analysis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buBlip>
                <a:blip r:embed="rId3"/>
              </a:buBlip>
            </a:pPr>
            <a:r>
              <a:t>Var Analysis</a:t>
            </a:r>
          </a:p>
          <a:p>
            <a:pPr>
              <a:buBlip>
                <a:blip r:embed="rId3"/>
              </a:buBlip>
            </a:pPr>
            <a:r>
              <a:t>Function/Procedure Analysis</a:t>
            </a:r>
          </a:p>
          <a:p>
            <a:pPr>
              <a:buBlip>
                <a:blip r:embed="rId3"/>
              </a:buBlip>
            </a:pPr>
            <a:r>
              <a:t>Statement Analysis</a:t>
            </a:r>
          </a:p>
        </p:txBody>
      </p:sp>
      <p:pic>
        <p:nvPicPr>
          <p:cNvPr id="168" name="pasted-movie.gif" descr="pasted-movie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06" y="2121701"/>
            <a:ext cx="5994188" cy="5829348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-0.417533" pathEditMode="relative">
                                      <p:cBhvr>
                                        <p:cTn id="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2" build="p" bldLvl="5" animBg="1" advAuto="0"/>
      <p:bldP spid="168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语义分析-错误处理"/>
          <p:cNvSpPr txBox="1"/>
          <p:nvPr/>
        </p:nvSpPr>
        <p:spPr>
          <a:xfrm>
            <a:off x="3397164" y="227992"/>
            <a:ext cx="6210472" cy="87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74320">
              <a:defRPr sz="4320"/>
            </a:lvl1pPr>
          </a:lstStyle>
          <a:p>
            <a:r>
              <a:t>语义分析-错误处理</a:t>
            </a:r>
          </a:p>
        </p:txBody>
      </p:sp>
      <p:pic>
        <p:nvPicPr>
          <p:cNvPr id="171" name="屏幕快照 2019-06-16 上午2.16.01.png" descr="屏幕快照 2019-06-16 上午2.16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544" y="17537842"/>
            <a:ext cx="7090002" cy="5700745"/>
          </a:xfrm>
          <a:prstGeom prst="rect">
            <a:avLst/>
          </a:prstGeom>
          <a:ln w="88900">
            <a:miter lim="400000"/>
          </a:ln>
        </p:spPr>
      </p:pic>
      <p:sp>
        <p:nvSpPr>
          <p:cNvPr id="172" name="*Const Analysis/Type Analysis/Var Analysis 阶段:"/>
          <p:cNvSpPr txBox="1"/>
          <p:nvPr/>
        </p:nvSpPr>
        <p:spPr>
          <a:xfrm>
            <a:off x="108812" y="1256984"/>
            <a:ext cx="8920102" cy="78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*Const Analysis/Type Analysis/Var Analysis 阶段: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3" name="1.Duplicate identifier"/>
          <p:cNvSpPr txBox="1"/>
          <p:nvPr/>
        </p:nvSpPr>
        <p:spPr>
          <a:xfrm>
            <a:off x="1134706" y="2688844"/>
            <a:ext cx="3922196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1.Duplicate identifier</a:t>
            </a:r>
          </a:p>
        </p:txBody>
      </p:sp>
      <p:sp>
        <p:nvSpPr>
          <p:cNvPr id="174" name="2.Undefined type"/>
          <p:cNvSpPr txBox="1"/>
          <p:nvPr/>
        </p:nvSpPr>
        <p:spPr>
          <a:xfrm>
            <a:off x="5518902" y="5503997"/>
            <a:ext cx="334157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2.Undefined type </a:t>
            </a:r>
          </a:p>
        </p:txBody>
      </p:sp>
      <p:sp>
        <p:nvSpPr>
          <p:cNvPr id="175" name="3.Undefined type"/>
          <p:cNvSpPr txBox="1"/>
          <p:nvPr/>
        </p:nvSpPr>
        <p:spPr>
          <a:xfrm>
            <a:off x="8635405" y="6015798"/>
            <a:ext cx="3520497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3.Undefined type  </a:t>
            </a:r>
          </a:p>
        </p:txBody>
      </p:sp>
      <p:sp>
        <p:nvSpPr>
          <p:cNvPr id="176" name="4.Duplicate enum item"/>
          <p:cNvSpPr txBox="1"/>
          <p:nvPr/>
        </p:nvSpPr>
        <p:spPr>
          <a:xfrm>
            <a:off x="1961684" y="3434714"/>
            <a:ext cx="453930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4.Duplicate enum item  </a:t>
            </a:r>
          </a:p>
        </p:txBody>
      </p:sp>
      <p:sp>
        <p:nvSpPr>
          <p:cNvPr id="177" name="5.Range data type mismatch"/>
          <p:cNvSpPr txBox="1"/>
          <p:nvPr/>
        </p:nvSpPr>
        <p:spPr>
          <a:xfrm>
            <a:off x="342535" y="4804749"/>
            <a:ext cx="5506538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5.Range data type mismatch  </a:t>
            </a:r>
          </a:p>
        </p:txBody>
      </p:sp>
      <p:sp>
        <p:nvSpPr>
          <p:cNvPr id="178" name="6.Illegal range"/>
          <p:cNvSpPr txBox="1"/>
          <p:nvPr/>
        </p:nvSpPr>
        <p:spPr>
          <a:xfrm>
            <a:off x="5851623" y="2191619"/>
            <a:ext cx="300056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6.Illegal range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9" name="7.Supported range data type"/>
          <p:cNvSpPr txBox="1"/>
          <p:nvPr/>
        </p:nvSpPr>
        <p:spPr>
          <a:xfrm>
            <a:off x="6395723" y="4495799"/>
            <a:ext cx="534585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7.Supported range data type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0" name="8.Undefined const identifier"/>
          <p:cNvSpPr txBox="1"/>
          <p:nvPr/>
        </p:nvSpPr>
        <p:spPr>
          <a:xfrm>
            <a:off x="6972855" y="3139894"/>
            <a:ext cx="5489348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8.Undefined const identifier </a:t>
            </a:r>
          </a:p>
        </p:txBody>
      </p:sp>
      <p:sp>
        <p:nvSpPr>
          <p:cNvPr id="181" name="9.Duplicate field name"/>
          <p:cNvSpPr txBox="1"/>
          <p:nvPr/>
        </p:nvSpPr>
        <p:spPr>
          <a:xfrm>
            <a:off x="1804031" y="6015798"/>
            <a:ext cx="4215138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9.Duplicate field name</a:t>
            </a:r>
          </a:p>
        </p:txBody>
      </p:sp>
      <p:sp>
        <p:nvSpPr>
          <p:cNvPr id="182" name="10.Duplicate function definition"/>
          <p:cNvSpPr txBox="1"/>
          <p:nvPr/>
        </p:nvSpPr>
        <p:spPr>
          <a:xfrm>
            <a:off x="335706" y="8192992"/>
            <a:ext cx="6136627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10.Duplicate function definition </a:t>
            </a:r>
          </a:p>
        </p:txBody>
      </p:sp>
      <p:sp>
        <p:nvSpPr>
          <p:cNvPr id="183" name="11.Duplicate procedure definition"/>
          <p:cNvSpPr txBox="1"/>
          <p:nvPr/>
        </p:nvSpPr>
        <p:spPr>
          <a:xfrm>
            <a:off x="3129830" y="6915241"/>
            <a:ext cx="6377997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11.Duplicate procedure definition </a:t>
            </a:r>
          </a:p>
        </p:txBody>
      </p:sp>
      <p:sp>
        <p:nvSpPr>
          <p:cNvPr id="184" name="12. Duplicate parameter name"/>
          <p:cNvSpPr txBox="1"/>
          <p:nvPr/>
        </p:nvSpPr>
        <p:spPr>
          <a:xfrm>
            <a:off x="7296224" y="7814684"/>
            <a:ext cx="5621259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12. Duplicate parameter name </a:t>
            </a:r>
          </a:p>
        </p:txBody>
      </p:sp>
      <p:sp>
        <p:nvSpPr>
          <p:cNvPr id="185" name="*Routine Analysis 阶段:"/>
          <p:cNvSpPr txBox="1"/>
          <p:nvPr/>
        </p:nvSpPr>
        <p:spPr>
          <a:xfrm>
            <a:off x="79798" y="1255910"/>
            <a:ext cx="4355470" cy="78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*Routine Analysis 阶段: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6" name="1.Duplicate label"/>
          <p:cNvSpPr txBox="1"/>
          <p:nvPr/>
        </p:nvSpPr>
        <p:spPr>
          <a:xfrm>
            <a:off x="1577826" y="5289741"/>
            <a:ext cx="32542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1.Duplicate label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7" name="2.Undefined variable"/>
          <p:cNvSpPr txBox="1"/>
          <p:nvPr/>
        </p:nvSpPr>
        <p:spPr>
          <a:xfrm>
            <a:off x="7087528" y="3179614"/>
            <a:ext cx="387483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2.Undefined variable</a:t>
            </a:r>
          </a:p>
        </p:txBody>
      </p:sp>
      <p:sp>
        <p:nvSpPr>
          <p:cNvPr id="188" name="3.Unsupport assignment operator"/>
          <p:cNvSpPr txBox="1"/>
          <p:nvPr/>
        </p:nvSpPr>
        <p:spPr>
          <a:xfrm>
            <a:off x="6465876" y="6164123"/>
            <a:ext cx="606330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3.Unsupport assignment operator</a:t>
            </a:r>
          </a:p>
        </p:txBody>
      </p:sp>
      <p:sp>
        <p:nvSpPr>
          <p:cNvPr id="189" name="4.Type mismatch between assignment operator"/>
          <p:cNvSpPr txBox="1"/>
          <p:nvPr/>
        </p:nvSpPr>
        <p:spPr>
          <a:xfrm>
            <a:off x="247761" y="7491566"/>
            <a:ext cx="871346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4.Type mismatch between assignment operator </a:t>
            </a:r>
          </a:p>
        </p:txBody>
      </p:sp>
      <p:sp>
        <p:nvSpPr>
          <p:cNvPr id="190" name="5.Cannot downcast data type automatically"/>
          <p:cNvSpPr txBox="1"/>
          <p:nvPr/>
        </p:nvSpPr>
        <p:spPr>
          <a:xfrm>
            <a:off x="1103550" y="2496313"/>
            <a:ext cx="8347199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5.Cannot downcast data type automatically  </a:t>
            </a:r>
          </a:p>
        </p:txBody>
      </p:sp>
      <p:sp>
        <p:nvSpPr>
          <p:cNvPr id="191" name="6.Xx is not an array"/>
          <p:cNvSpPr txBox="1"/>
          <p:nvPr/>
        </p:nvSpPr>
        <p:spPr>
          <a:xfrm>
            <a:off x="4479100" y="4330218"/>
            <a:ext cx="374362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6.Xx is not an array</a:t>
            </a:r>
          </a:p>
        </p:txBody>
      </p:sp>
      <p:sp>
        <p:nvSpPr>
          <p:cNvPr id="192" name="7.Index must be integer"/>
          <p:cNvSpPr txBox="1"/>
          <p:nvPr/>
        </p:nvSpPr>
        <p:spPr>
          <a:xfrm>
            <a:off x="8365758" y="8294998"/>
            <a:ext cx="4409147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7.Index must be integer</a:t>
            </a:r>
          </a:p>
        </p:txBody>
      </p:sp>
      <p:sp>
        <p:nvSpPr>
          <p:cNvPr id="193" name="8.Xx is not a record"/>
          <p:cNvSpPr txBox="1"/>
          <p:nvPr/>
        </p:nvSpPr>
        <p:spPr>
          <a:xfrm>
            <a:off x="2178987" y="6481659"/>
            <a:ext cx="3759061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8.Xx is not a record</a:t>
            </a:r>
          </a:p>
        </p:txBody>
      </p:sp>
      <p:sp>
        <p:nvSpPr>
          <p:cNvPr id="194" name="9.Invalid attribute xx: record"/>
          <p:cNvSpPr txBox="1"/>
          <p:nvPr/>
        </p:nvSpPr>
        <p:spPr>
          <a:xfrm>
            <a:off x="406233" y="3661968"/>
            <a:ext cx="559740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9.Invalid attribute xx: record </a:t>
            </a:r>
          </a:p>
        </p:txBody>
      </p:sp>
      <p:sp>
        <p:nvSpPr>
          <p:cNvPr id="195" name="10.Undefined function or procedure"/>
          <p:cNvSpPr txBox="1"/>
          <p:nvPr/>
        </p:nvSpPr>
        <p:spPr>
          <a:xfrm>
            <a:off x="5785816" y="5247170"/>
            <a:ext cx="6758997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10.Undefined function or procedure</a:t>
            </a:r>
          </a:p>
        </p:txBody>
      </p:sp>
      <p:sp>
        <p:nvSpPr>
          <p:cNvPr id="196" name="11.xx needs a lvalue"/>
          <p:cNvSpPr txBox="1"/>
          <p:nvPr/>
        </p:nvSpPr>
        <p:spPr>
          <a:xfrm>
            <a:off x="4952275" y="1409331"/>
            <a:ext cx="3815193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11.xx needs a lvalue</a:t>
            </a:r>
          </a:p>
        </p:txBody>
      </p:sp>
      <p:sp>
        <p:nvSpPr>
          <p:cNvPr id="197" name="12.the type of condition clause may be boolean"/>
          <p:cNvSpPr txBox="1"/>
          <p:nvPr/>
        </p:nvSpPr>
        <p:spPr>
          <a:xfrm>
            <a:off x="90064" y="8819009"/>
            <a:ext cx="9028859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12.the type of condition clause may be boolean </a:t>
            </a:r>
          </a:p>
        </p:txBody>
      </p:sp>
      <p:sp>
        <p:nvSpPr>
          <p:cNvPr id="198" name="8.xx must be a variable"/>
          <p:cNvSpPr txBox="1"/>
          <p:nvPr/>
        </p:nvSpPr>
        <p:spPr>
          <a:xfrm>
            <a:off x="79623" y="4586805"/>
            <a:ext cx="4355820" cy="579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8.xx must be a variable</a:t>
            </a:r>
          </a:p>
        </p:txBody>
      </p:sp>
      <p:sp>
        <p:nvSpPr>
          <p:cNvPr id="199" name="11.xx needs a lvalue"/>
          <p:cNvSpPr txBox="1"/>
          <p:nvPr/>
        </p:nvSpPr>
        <p:spPr>
          <a:xfrm>
            <a:off x="8662735" y="2029011"/>
            <a:ext cx="3815193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11.xx needs a lvalue</a:t>
            </a:r>
          </a:p>
        </p:txBody>
      </p:sp>
      <p:sp>
        <p:nvSpPr>
          <p:cNvPr id="200" name="13.xx must be a variable"/>
          <p:cNvSpPr txBox="1"/>
          <p:nvPr/>
        </p:nvSpPr>
        <p:spPr>
          <a:xfrm>
            <a:off x="8120692" y="3862916"/>
            <a:ext cx="4536146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13.xx must be a variable</a:t>
            </a:r>
          </a:p>
        </p:txBody>
      </p:sp>
      <p:sp>
        <p:nvSpPr>
          <p:cNvPr id="201" name="14.xx must be integer"/>
          <p:cNvSpPr txBox="1"/>
          <p:nvPr/>
        </p:nvSpPr>
        <p:spPr>
          <a:xfrm>
            <a:off x="8933380" y="7229560"/>
            <a:ext cx="3965068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5100"/>
              </a:lnSpc>
              <a:spcBef>
                <a:spcPts val="1200"/>
              </a:spcBef>
              <a:defRPr sz="1466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/>
              </a:rPr>
              <a:t>14.xx must be intege</a:t>
            </a:r>
            <a:r>
              <a:t>r</a:t>
            </a:r>
          </a:p>
        </p:txBody>
      </p:sp>
      <p:pic>
        <p:nvPicPr>
          <p:cNvPr id="202" name="2.JPG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00" y="267261"/>
            <a:ext cx="4394201" cy="37592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03" name="3.JPG" descr="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912" y="2215945"/>
            <a:ext cx="5524501" cy="64135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04" name="4.JPG" descr="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031" y="3384121"/>
            <a:ext cx="4546601" cy="23495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05" name="5.JPG" descr="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693" y="190327"/>
            <a:ext cx="4191001" cy="38989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06" name="6.JPG" descr="6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533" y="4876800"/>
            <a:ext cx="5713991" cy="4134885"/>
          </a:xfrm>
          <a:prstGeom prst="rect">
            <a:avLst/>
          </a:prstGeom>
          <a:ln w="88900">
            <a:miter lim="400000"/>
          </a:ln>
        </p:spPr>
      </p:pic>
      <p:pic>
        <p:nvPicPr>
          <p:cNvPr id="207" name="7.JPG" descr="7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453" y="5222592"/>
            <a:ext cx="5854701" cy="41910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08" name="8.JPG" descr="8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6160" y="604119"/>
            <a:ext cx="5867401" cy="39370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09" name="9.JPG" descr="9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584" y="3663432"/>
            <a:ext cx="4838701" cy="23622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10" name="10.JPG" descr="10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1378" y="1191967"/>
            <a:ext cx="4393569" cy="6856493"/>
          </a:xfrm>
          <a:prstGeom prst="rect">
            <a:avLst/>
          </a:prstGeom>
          <a:ln w="88900">
            <a:miter lim="400000"/>
          </a:ln>
        </p:spPr>
      </p:pic>
      <p:pic>
        <p:nvPicPr>
          <p:cNvPr id="211" name="11.JPG" descr="1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360" y="1167883"/>
            <a:ext cx="4445001" cy="73533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12" name="12.JPG" descr="12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884" y="1255910"/>
            <a:ext cx="4726034" cy="6211358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9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2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6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" presetClass="entr" presetSubtype="3" fill="hold" grpId="1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2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2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2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" presetClass="exit" presetSubtype="2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" presetClass="exit" presetSubtype="2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" presetClass="exit" presetSubtype="2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xit" presetSubtype="2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" presetClass="exit" presetSubtype="2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" presetClass="exit" presetSubtype="2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2" presetClass="exit" presetSubtype="2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2" presetClass="exit" presetSubtype="2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2" presetClass="exit" presetSubtype="2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" presetClass="exit" presetSubtype="2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6" presetID="2" presetClass="exit" presetSubtype="2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2" presetClass="exit" presetSubtype="2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6" presetID="2" presetClass="exit" presetSubtype="2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2" presetClass="entr" presetSubtype="8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8" fill="hold" grpId="29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" presetClass="entr" presetSubtype="8" fill="hold" grpId="3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" presetClass="entr" presetSubtype="8" fill="hold" grpId="3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3000"/>
                            </p:stCondLst>
                            <p:childTnLst>
                              <p:par>
                                <p:cTn id="162" presetID="2" presetClass="entr" presetSubtype="8" fill="hold" grpId="3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3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000"/>
                            </p:stCondLst>
                            <p:childTnLst>
                              <p:par>
                                <p:cTn id="167" presetID="2" presetClass="entr" presetSubtype="8" fill="hold" grpId="3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0"/>
                            </p:stCondLst>
                            <p:childTnLst>
                              <p:par>
                                <p:cTn id="172" presetID="2" presetClass="entr" presetSubtype="8" fill="hold" grpId="34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7" presetID="2" presetClass="entr" presetSubtype="8" fill="hold" grpId="3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7000"/>
                            </p:stCondLst>
                            <p:childTnLst>
                              <p:par>
                                <p:cTn id="182" presetID="2" presetClass="entr" presetSubtype="8" fill="hold" grpId="3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8000"/>
                            </p:stCondLst>
                            <p:childTnLst>
                              <p:par>
                                <p:cTn id="187" presetID="2" presetClass="entr" presetSubtype="8" fill="hold" grpId="37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9000"/>
                            </p:stCondLst>
                            <p:childTnLst>
                              <p:par>
                                <p:cTn id="192" presetID="2" presetClass="entr" presetSubtype="8" fill="hold" grpId="38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7" presetID="2" presetClass="entr" presetSubtype="8" fill="hold" grpId="39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02" presetID="2" presetClass="entr" presetSubtype="8" fill="hold" grpId="4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7" presetID="2" presetClass="entr" presetSubtype="8" fill="hold" grpId="4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2" presetID="2" presetClass="entr" presetSubtype="8" fill="hold" grpId="4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7" presetID="2" presetClass="entr" presetSubtype="8" fill="hold" grpId="4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8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9" fill="hold" grpId="4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2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00"/>
                            </p:stCondLst>
                            <p:childTnLst>
                              <p:par>
                                <p:cTn id="228" presetID="2" presetClass="entr" presetSubtype="3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9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2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400"/>
                            </p:stCondLst>
                            <p:childTnLst>
                              <p:par>
                                <p:cTn id="233" presetID="2" presetClass="entr" presetSubtype="2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600"/>
                            </p:stCondLst>
                            <p:childTnLst>
                              <p:par>
                                <p:cTn id="238" presetID="2" presetClass="entr" presetSubtype="3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800"/>
                            </p:stCondLst>
                            <p:childTnLst>
                              <p:par>
                                <p:cTn id="243" presetID="2" presetClass="entr" presetSubtype="6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2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2" presetClass="entr" presetSubtype="12" fill="hold" grpId="4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9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2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200"/>
                            </p:stCondLst>
                            <p:childTnLst>
                              <p:par>
                                <p:cTn id="253" presetID="2" presetClass="entr" presetSubtype="3" fill="hold" grpId="5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2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400"/>
                            </p:stCondLst>
                            <p:childTnLst>
                              <p:par>
                                <p:cTn id="258" presetID="2" presetClass="entr" presetSubtype="8" fill="hold" grpId="5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2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600"/>
                            </p:stCondLst>
                            <p:childTnLst>
                              <p:par>
                                <p:cTn id="263" presetID="2" presetClass="entr" presetSubtype="1" fill="hold" grpId="5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4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800"/>
                            </p:stCondLst>
                            <p:childTnLst>
                              <p:par>
                                <p:cTn id="268" presetID="2" presetClass="entr" presetSubtype="2" fill="hold" grpId="5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2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2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000"/>
                            </p:stCondLst>
                            <p:childTnLst>
                              <p:par>
                                <p:cTn id="273" presetID="2" presetClass="entr" presetSubtype="8" fill="hold" grpId="5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4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2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2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14" animBg="1" advAuto="0"/>
      <p:bldP spid="173" grpId="2" animBg="1" advAuto="0"/>
      <p:bldP spid="173" grpId="16" animBg="1" advAuto="0"/>
      <p:bldP spid="174" grpId="7" animBg="1" advAuto="0"/>
      <p:bldP spid="174" grpId="22" animBg="1" advAuto="0"/>
      <p:bldP spid="175" grpId="13" animBg="1" advAuto="0"/>
      <p:bldP spid="175" grpId="23" animBg="1" advAuto="0"/>
      <p:bldP spid="176" grpId="4" animBg="1" advAuto="0"/>
      <p:bldP spid="176" grpId="19" animBg="1" advAuto="0"/>
      <p:bldP spid="177" grpId="6" animBg="1" advAuto="0"/>
      <p:bldP spid="177" grpId="21" animBg="1" advAuto="0"/>
      <p:bldP spid="178" grpId="1" animBg="1" advAuto="0"/>
      <p:bldP spid="178" grpId="15" animBg="1" advAuto="0"/>
      <p:bldP spid="179" grpId="5" animBg="1" advAuto="0"/>
      <p:bldP spid="179" grpId="20" animBg="1" advAuto="0"/>
      <p:bldP spid="180" grpId="3" animBg="1" advAuto="0"/>
      <p:bldP spid="180" grpId="18" animBg="1" advAuto="0"/>
      <p:bldP spid="181" grpId="8" animBg="1" advAuto="0"/>
      <p:bldP spid="181" grpId="25" animBg="1" advAuto="0"/>
      <p:bldP spid="182" grpId="12" animBg="1" advAuto="0"/>
      <p:bldP spid="182" grpId="27" animBg="1" advAuto="0"/>
      <p:bldP spid="183" grpId="9" animBg="1" advAuto="0"/>
      <p:bldP spid="183" grpId="24" animBg="1" advAuto="0"/>
      <p:bldP spid="184" grpId="10" animBg="1" advAuto="0"/>
      <p:bldP spid="184" grpId="26" animBg="1" advAuto="0"/>
      <p:bldP spid="185" grpId="28" animBg="1" advAuto="0"/>
      <p:bldP spid="186" grpId="29" animBg="1" advAuto="0"/>
      <p:bldP spid="187" grpId="30" animBg="1" advAuto="0"/>
      <p:bldP spid="188" grpId="31" animBg="1" advAuto="0"/>
      <p:bldP spid="189" grpId="32" animBg="1" advAuto="0"/>
      <p:bldP spid="190" grpId="33" animBg="1" advAuto="0"/>
      <p:bldP spid="191" grpId="34" animBg="1" advAuto="0"/>
      <p:bldP spid="192" grpId="35" animBg="1" advAuto="0"/>
      <p:bldP spid="193" grpId="36" animBg="1" advAuto="0"/>
      <p:bldP spid="194" grpId="37" animBg="1" advAuto="0"/>
      <p:bldP spid="195" grpId="38" animBg="1" advAuto="0"/>
      <p:bldP spid="196" grpId="39" animBg="1" advAuto="0"/>
      <p:bldP spid="197" grpId="40" animBg="1" advAuto="0"/>
      <p:bldP spid="198" grpId="41" animBg="1" advAuto="0"/>
      <p:bldP spid="199" grpId="42" animBg="1" advAuto="0"/>
      <p:bldP spid="200" grpId="43" animBg="1" advAuto="0"/>
      <p:bldP spid="201" grpId="11" animBg="1" advAuto="0"/>
      <p:bldP spid="201" grpId="17" animBg="1" advAuto="0"/>
      <p:bldP spid="202" grpId="44" animBg="1" advAuto="0"/>
      <p:bldP spid="203" grpId="45" animBg="1" advAuto="0"/>
      <p:bldP spid="204" grpId="46" animBg="1" advAuto="0"/>
      <p:bldP spid="205" grpId="47" animBg="1" advAuto="0"/>
      <p:bldP spid="206" grpId="48" animBg="1" advAuto="0"/>
      <p:bldP spid="207" grpId="49" animBg="1" advAuto="0"/>
      <p:bldP spid="208" grpId="50" animBg="1" advAuto="0"/>
      <p:bldP spid="209" grpId="51" animBg="1" advAuto="0"/>
      <p:bldP spid="210" grpId="52" animBg="1" advAuto="0"/>
      <p:bldP spid="211" grpId="53" animBg="1" advAuto="0"/>
      <p:bldP spid="212" grpId="5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语义分析-错误处理"/>
          <p:cNvSpPr txBox="1"/>
          <p:nvPr/>
        </p:nvSpPr>
        <p:spPr>
          <a:xfrm>
            <a:off x="3397164" y="227992"/>
            <a:ext cx="6210472" cy="87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74320">
              <a:defRPr sz="4320"/>
            </a:lvl1pPr>
          </a:lstStyle>
          <a:p>
            <a:r>
              <a:t>语义分析-错误处理</a:t>
            </a:r>
          </a:p>
        </p:txBody>
      </p:sp>
      <p:pic>
        <p:nvPicPr>
          <p:cNvPr id="215" name="屏幕快照 2019-06-16 上午2.16.01.png" descr="屏幕快照 2019-06-16 上午2.16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544" y="17537842"/>
            <a:ext cx="7090002" cy="5700745"/>
          </a:xfrm>
          <a:prstGeom prst="rect">
            <a:avLst/>
          </a:prstGeom>
          <a:ln w="88900">
            <a:miter lim="400000"/>
          </a:ln>
        </p:spPr>
      </p:pic>
      <p:sp>
        <p:nvSpPr>
          <p:cNvPr id="216" name="*Const Analysis/Type Analysis/Var Analysis 阶段:"/>
          <p:cNvSpPr txBox="1"/>
          <p:nvPr/>
        </p:nvSpPr>
        <p:spPr>
          <a:xfrm>
            <a:off x="108812" y="1256984"/>
            <a:ext cx="8920102" cy="78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*Const Analysis/Type Analysis/Var Analysis 阶段: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17" name="1.Duplicate identifier"/>
          <p:cNvSpPr txBox="1"/>
          <p:nvPr/>
        </p:nvSpPr>
        <p:spPr>
          <a:xfrm>
            <a:off x="1134706" y="2688844"/>
            <a:ext cx="3922196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1.Duplicate identifier</a:t>
            </a:r>
          </a:p>
        </p:txBody>
      </p:sp>
      <p:sp>
        <p:nvSpPr>
          <p:cNvPr id="218" name="2.Undefined type"/>
          <p:cNvSpPr txBox="1"/>
          <p:nvPr/>
        </p:nvSpPr>
        <p:spPr>
          <a:xfrm>
            <a:off x="5518902" y="5503997"/>
            <a:ext cx="334157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2.Undefined type </a:t>
            </a:r>
          </a:p>
        </p:txBody>
      </p:sp>
      <p:sp>
        <p:nvSpPr>
          <p:cNvPr id="219" name="3.Undefined type"/>
          <p:cNvSpPr txBox="1"/>
          <p:nvPr/>
        </p:nvSpPr>
        <p:spPr>
          <a:xfrm>
            <a:off x="8635405" y="6015798"/>
            <a:ext cx="3520497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3.Undefined type  </a:t>
            </a:r>
          </a:p>
        </p:txBody>
      </p:sp>
      <p:sp>
        <p:nvSpPr>
          <p:cNvPr id="220" name="4.Duplicate enum item"/>
          <p:cNvSpPr txBox="1"/>
          <p:nvPr/>
        </p:nvSpPr>
        <p:spPr>
          <a:xfrm>
            <a:off x="1961684" y="3434714"/>
            <a:ext cx="453930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4.Duplicate enum item  </a:t>
            </a:r>
          </a:p>
        </p:txBody>
      </p:sp>
      <p:sp>
        <p:nvSpPr>
          <p:cNvPr id="221" name="5.Range data type mismatch"/>
          <p:cNvSpPr txBox="1"/>
          <p:nvPr/>
        </p:nvSpPr>
        <p:spPr>
          <a:xfrm>
            <a:off x="342535" y="4804749"/>
            <a:ext cx="5506538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5.Range data type mismatch  </a:t>
            </a:r>
          </a:p>
        </p:txBody>
      </p:sp>
      <p:sp>
        <p:nvSpPr>
          <p:cNvPr id="222" name="6.Illegal range"/>
          <p:cNvSpPr txBox="1"/>
          <p:nvPr/>
        </p:nvSpPr>
        <p:spPr>
          <a:xfrm>
            <a:off x="5851623" y="2191619"/>
            <a:ext cx="300056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6.Illegal range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23" name="7.Supported range data type"/>
          <p:cNvSpPr txBox="1"/>
          <p:nvPr/>
        </p:nvSpPr>
        <p:spPr>
          <a:xfrm>
            <a:off x="6395723" y="4495799"/>
            <a:ext cx="534585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7.Supported range data type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24" name="8.Undefined const identifier"/>
          <p:cNvSpPr txBox="1"/>
          <p:nvPr/>
        </p:nvSpPr>
        <p:spPr>
          <a:xfrm>
            <a:off x="6972855" y="3139894"/>
            <a:ext cx="5489348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8.Undefined const identifier </a:t>
            </a:r>
          </a:p>
        </p:txBody>
      </p:sp>
      <p:sp>
        <p:nvSpPr>
          <p:cNvPr id="225" name="9.Duplicate field name"/>
          <p:cNvSpPr txBox="1"/>
          <p:nvPr/>
        </p:nvSpPr>
        <p:spPr>
          <a:xfrm>
            <a:off x="1804031" y="6015798"/>
            <a:ext cx="4215138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9.Duplicate field name</a:t>
            </a:r>
          </a:p>
        </p:txBody>
      </p:sp>
      <p:sp>
        <p:nvSpPr>
          <p:cNvPr id="226" name="10.Duplicate function definition"/>
          <p:cNvSpPr txBox="1"/>
          <p:nvPr/>
        </p:nvSpPr>
        <p:spPr>
          <a:xfrm>
            <a:off x="335706" y="8192992"/>
            <a:ext cx="6136627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10.Duplicate function definition </a:t>
            </a:r>
          </a:p>
        </p:txBody>
      </p:sp>
      <p:sp>
        <p:nvSpPr>
          <p:cNvPr id="227" name="11.Duplicate procedure definition"/>
          <p:cNvSpPr txBox="1"/>
          <p:nvPr/>
        </p:nvSpPr>
        <p:spPr>
          <a:xfrm>
            <a:off x="3129830" y="6915241"/>
            <a:ext cx="6377997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11.Duplicate procedure definition </a:t>
            </a:r>
          </a:p>
        </p:txBody>
      </p:sp>
      <p:sp>
        <p:nvSpPr>
          <p:cNvPr id="228" name="12. Duplicate parameter name"/>
          <p:cNvSpPr txBox="1"/>
          <p:nvPr/>
        </p:nvSpPr>
        <p:spPr>
          <a:xfrm>
            <a:off x="7296224" y="7814684"/>
            <a:ext cx="5621259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12. Duplicate parameter name </a:t>
            </a:r>
          </a:p>
        </p:txBody>
      </p:sp>
      <p:sp>
        <p:nvSpPr>
          <p:cNvPr id="229" name="*Routine Analysis 阶段:"/>
          <p:cNvSpPr txBox="1"/>
          <p:nvPr/>
        </p:nvSpPr>
        <p:spPr>
          <a:xfrm>
            <a:off x="79798" y="1255910"/>
            <a:ext cx="4355470" cy="78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*Routine Analysis 阶段: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30" name="1.Duplicate label"/>
          <p:cNvSpPr txBox="1"/>
          <p:nvPr/>
        </p:nvSpPr>
        <p:spPr>
          <a:xfrm>
            <a:off x="1577826" y="5289741"/>
            <a:ext cx="32542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1.Duplicate label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31" name="2.Undefined variable"/>
          <p:cNvSpPr txBox="1"/>
          <p:nvPr/>
        </p:nvSpPr>
        <p:spPr>
          <a:xfrm>
            <a:off x="7087528" y="3179614"/>
            <a:ext cx="387483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2.Undefined variable</a:t>
            </a:r>
          </a:p>
        </p:txBody>
      </p:sp>
      <p:sp>
        <p:nvSpPr>
          <p:cNvPr id="232" name="3.Unsupport assignment operator"/>
          <p:cNvSpPr txBox="1"/>
          <p:nvPr/>
        </p:nvSpPr>
        <p:spPr>
          <a:xfrm>
            <a:off x="6465876" y="6164123"/>
            <a:ext cx="606330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3.Unsupport assignment operator</a:t>
            </a:r>
          </a:p>
        </p:txBody>
      </p:sp>
      <p:sp>
        <p:nvSpPr>
          <p:cNvPr id="233" name="4.Type mismatch between assignment operator"/>
          <p:cNvSpPr txBox="1"/>
          <p:nvPr/>
        </p:nvSpPr>
        <p:spPr>
          <a:xfrm>
            <a:off x="247761" y="7491566"/>
            <a:ext cx="871346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4.Type mismatch between assignment operator </a:t>
            </a:r>
          </a:p>
        </p:txBody>
      </p:sp>
      <p:sp>
        <p:nvSpPr>
          <p:cNvPr id="234" name="5.Cannot downcast data type automatically"/>
          <p:cNvSpPr txBox="1"/>
          <p:nvPr/>
        </p:nvSpPr>
        <p:spPr>
          <a:xfrm>
            <a:off x="1103550" y="2496313"/>
            <a:ext cx="8347199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5.Cannot downcast data type automatically  </a:t>
            </a:r>
          </a:p>
        </p:txBody>
      </p:sp>
      <p:sp>
        <p:nvSpPr>
          <p:cNvPr id="235" name="6.Xx is not an array"/>
          <p:cNvSpPr txBox="1"/>
          <p:nvPr/>
        </p:nvSpPr>
        <p:spPr>
          <a:xfrm>
            <a:off x="4479100" y="4330218"/>
            <a:ext cx="3743624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6.Xx is not an array</a:t>
            </a:r>
          </a:p>
        </p:txBody>
      </p:sp>
      <p:sp>
        <p:nvSpPr>
          <p:cNvPr id="236" name="7.Index must be integer"/>
          <p:cNvSpPr txBox="1"/>
          <p:nvPr/>
        </p:nvSpPr>
        <p:spPr>
          <a:xfrm>
            <a:off x="8365758" y="8294998"/>
            <a:ext cx="4409147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7.Index must be integer</a:t>
            </a:r>
          </a:p>
        </p:txBody>
      </p:sp>
      <p:sp>
        <p:nvSpPr>
          <p:cNvPr id="237" name="8.Xx is not a record"/>
          <p:cNvSpPr txBox="1"/>
          <p:nvPr/>
        </p:nvSpPr>
        <p:spPr>
          <a:xfrm>
            <a:off x="2178987" y="6481659"/>
            <a:ext cx="3759061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8.Xx is not a record</a:t>
            </a:r>
          </a:p>
        </p:txBody>
      </p:sp>
      <p:sp>
        <p:nvSpPr>
          <p:cNvPr id="238" name="9.Invalid attribute xx: record"/>
          <p:cNvSpPr txBox="1"/>
          <p:nvPr/>
        </p:nvSpPr>
        <p:spPr>
          <a:xfrm>
            <a:off x="605318" y="3712564"/>
            <a:ext cx="5597403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9.Invalid attribute xx: record </a:t>
            </a:r>
          </a:p>
        </p:txBody>
      </p:sp>
      <p:sp>
        <p:nvSpPr>
          <p:cNvPr id="239" name="10.Undefined function or procedure"/>
          <p:cNvSpPr txBox="1"/>
          <p:nvPr/>
        </p:nvSpPr>
        <p:spPr>
          <a:xfrm>
            <a:off x="5785816" y="5247170"/>
            <a:ext cx="6758997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10.Undefined function or procedure</a:t>
            </a:r>
          </a:p>
        </p:txBody>
      </p:sp>
      <p:sp>
        <p:nvSpPr>
          <p:cNvPr id="240" name="11.xx needs a lvalue"/>
          <p:cNvSpPr txBox="1"/>
          <p:nvPr/>
        </p:nvSpPr>
        <p:spPr>
          <a:xfrm>
            <a:off x="4952275" y="1409331"/>
            <a:ext cx="3815193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11.xx needs a lvalue</a:t>
            </a:r>
          </a:p>
        </p:txBody>
      </p:sp>
      <p:sp>
        <p:nvSpPr>
          <p:cNvPr id="241" name="12.the type of condition clause may be boolean"/>
          <p:cNvSpPr txBox="1"/>
          <p:nvPr/>
        </p:nvSpPr>
        <p:spPr>
          <a:xfrm>
            <a:off x="90064" y="8819009"/>
            <a:ext cx="9028859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12.the type of condition clause may be boolean </a:t>
            </a:r>
          </a:p>
        </p:txBody>
      </p:sp>
      <p:sp>
        <p:nvSpPr>
          <p:cNvPr id="242" name="8.xx must be a variable"/>
          <p:cNvSpPr txBox="1"/>
          <p:nvPr/>
        </p:nvSpPr>
        <p:spPr>
          <a:xfrm>
            <a:off x="79623" y="4586805"/>
            <a:ext cx="4355820" cy="579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8.xx must be a variable</a:t>
            </a:r>
          </a:p>
        </p:txBody>
      </p:sp>
      <p:sp>
        <p:nvSpPr>
          <p:cNvPr id="243" name="11.xx needs a lvalue"/>
          <p:cNvSpPr txBox="1"/>
          <p:nvPr/>
        </p:nvSpPr>
        <p:spPr>
          <a:xfrm>
            <a:off x="8662735" y="2029011"/>
            <a:ext cx="3815193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11.xx needs a lvalue</a:t>
            </a:r>
          </a:p>
        </p:txBody>
      </p:sp>
      <p:sp>
        <p:nvSpPr>
          <p:cNvPr id="244" name="13.xx must be a variable"/>
          <p:cNvSpPr txBox="1"/>
          <p:nvPr/>
        </p:nvSpPr>
        <p:spPr>
          <a:xfrm>
            <a:off x="8120692" y="3862916"/>
            <a:ext cx="4536146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2500"/>
            </a:pPr>
            <a:r>
              <a:t>13.xx must be a variable</a:t>
            </a:r>
          </a:p>
        </p:txBody>
      </p:sp>
      <p:sp>
        <p:nvSpPr>
          <p:cNvPr id="245" name="14.xx must be integer"/>
          <p:cNvSpPr txBox="1"/>
          <p:nvPr/>
        </p:nvSpPr>
        <p:spPr>
          <a:xfrm>
            <a:off x="8933380" y="7229560"/>
            <a:ext cx="3965068" cy="57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5100"/>
              </a:lnSpc>
              <a:spcBef>
                <a:spcPts val="1200"/>
              </a:spcBef>
              <a:defRPr sz="1466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/>
              </a:rPr>
              <a:t>14.xx must be intege</a:t>
            </a:r>
            <a:r>
              <a:t>r</a:t>
            </a:r>
          </a:p>
        </p:txBody>
      </p:sp>
      <p:pic>
        <p:nvPicPr>
          <p:cNvPr id="246" name="13.JPG" descr="13.JP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7517" y="2037124"/>
            <a:ext cx="6008166" cy="6425312"/>
          </a:xfrm>
          <a:prstGeom prst="rect">
            <a:avLst/>
          </a:prstGeom>
        </p:spPr>
      </p:pic>
      <p:pic>
        <p:nvPicPr>
          <p:cNvPr id="247" name="14.JPG" descr="14.JP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87528" y="2410647"/>
            <a:ext cx="5357246" cy="5100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1" animBg="1" advAuto="0"/>
      <p:bldP spid="247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代码生成-中間代碼"/>
          <p:cNvSpPr txBox="1"/>
          <p:nvPr/>
        </p:nvSpPr>
        <p:spPr>
          <a:xfrm>
            <a:off x="3403936" y="4290066"/>
            <a:ext cx="6196928" cy="871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74320">
              <a:defRPr sz="4320"/>
            </a:lvl1pPr>
          </a:lstStyle>
          <a:p>
            <a:r>
              <a:t>代码生成-中間代碼</a:t>
            </a:r>
          </a:p>
        </p:txBody>
      </p:sp>
      <p:pic>
        <p:nvPicPr>
          <p:cNvPr id="250" name="屏幕快照 2019-06-16 上午2.16.01.png" descr="屏幕快照 2019-06-16 上午2.16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544" y="17537842"/>
            <a:ext cx="7090002" cy="5700745"/>
          </a:xfrm>
          <a:prstGeom prst="rect">
            <a:avLst/>
          </a:prstGeom>
          <a:ln w="88900">
            <a:miter lim="400000"/>
          </a:ln>
        </p:spPr>
      </p:pic>
      <p:sp>
        <p:nvSpPr>
          <p:cNvPr id="251" name="数组的翻译…"/>
          <p:cNvSpPr txBox="1">
            <a:spLocks noGrp="1"/>
          </p:cNvSpPr>
          <p:nvPr>
            <p:ph type="body" sz="half" idx="1"/>
          </p:nvPr>
        </p:nvSpPr>
        <p:spPr>
          <a:xfrm>
            <a:off x="292435" y="1988374"/>
            <a:ext cx="5524402" cy="6096001"/>
          </a:xfrm>
          <a:prstGeom prst="rect">
            <a:avLst/>
          </a:prstGeom>
        </p:spPr>
        <p:txBody>
          <a:bodyPr/>
          <a:lstStyle/>
          <a:p>
            <a:pPr marL="342645" indent="-342645" defTabSz="324611">
              <a:spcBef>
                <a:spcPts val="2200"/>
              </a:spcBef>
              <a:buBlip>
                <a:blip r:embed="rId3"/>
              </a:buBlip>
              <a:defRPr sz="2272"/>
            </a:pPr>
            <a:r>
              <a:t>数组的翻译</a:t>
            </a:r>
            <a:endParaRPr sz="85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645" indent="-342645" defTabSz="324611">
              <a:spcBef>
                <a:spcPts val="2200"/>
              </a:spcBef>
              <a:buBlip>
                <a:blip r:embed="rId3"/>
              </a:buBlip>
              <a:defRPr sz="2272"/>
            </a:pPr>
            <a:r>
              <a:t>结构体的翻译</a:t>
            </a:r>
          </a:p>
          <a:p>
            <a:pPr marL="342645" indent="-342645" defTabSz="324611">
              <a:spcBef>
                <a:spcPts val="2200"/>
              </a:spcBef>
              <a:buBlip>
                <a:blip r:embed="rId3"/>
              </a:buBlip>
              <a:defRPr sz="2272"/>
            </a:pPr>
            <a:r>
              <a:t>if语句的翻译</a:t>
            </a:r>
          </a:p>
          <a:p>
            <a:pPr marL="342645" indent="-342645" defTabSz="324611">
              <a:spcBef>
                <a:spcPts val="2200"/>
              </a:spcBef>
              <a:buBlip>
                <a:blip r:embed="rId3"/>
              </a:buBlip>
              <a:defRPr sz="2272"/>
            </a:pPr>
            <a:r>
              <a:t>while语句的翻译</a:t>
            </a:r>
          </a:p>
          <a:p>
            <a:pPr marL="342645" indent="-342645" defTabSz="324611">
              <a:spcBef>
                <a:spcPts val="2200"/>
              </a:spcBef>
              <a:buBlip>
                <a:blip r:embed="rId3"/>
              </a:buBlip>
              <a:defRPr sz="2272"/>
            </a:pPr>
            <a:r>
              <a:t>repeat语句的翻译</a:t>
            </a:r>
            <a:endParaRPr sz="85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645" indent="-342645" defTabSz="324611">
              <a:spcBef>
                <a:spcPts val="2200"/>
              </a:spcBef>
              <a:buBlip>
                <a:blip r:embed="rId3"/>
              </a:buBlip>
              <a:defRPr sz="2272"/>
            </a:pPr>
            <a:r>
              <a:t>for语句的翻译</a:t>
            </a:r>
            <a:endParaRPr sz="85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645" indent="-342645" defTabSz="324611">
              <a:spcBef>
                <a:spcPts val="2200"/>
              </a:spcBef>
              <a:buBlip>
                <a:blip r:embed="rId3"/>
              </a:buBlip>
              <a:defRPr sz="2272"/>
            </a:pPr>
            <a:r>
              <a:t>case语句的翻译(使用跳转表实现)</a:t>
            </a:r>
            <a:endParaRPr sz="85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645" indent="-342645" defTabSz="324611">
              <a:spcBef>
                <a:spcPts val="2200"/>
              </a:spcBef>
              <a:buBlip>
                <a:blip r:embed="rId3"/>
              </a:buBlip>
              <a:defRPr sz="2272"/>
            </a:pPr>
            <a:r>
              <a:t>常数计算简化优化，如2+3直接翻译成5</a:t>
            </a:r>
          </a:p>
        </p:txBody>
      </p:sp>
      <p:grpSp>
        <p:nvGrpSpPr>
          <p:cNvPr id="254" name="屏幕快照 2019-06-17 下午9.02.25.png"/>
          <p:cNvGrpSpPr/>
          <p:nvPr/>
        </p:nvGrpSpPr>
        <p:grpSpPr>
          <a:xfrm>
            <a:off x="5284220" y="1046811"/>
            <a:ext cx="7251727" cy="1266620"/>
            <a:chOff x="0" y="0"/>
            <a:chExt cx="7251725" cy="1266618"/>
          </a:xfrm>
        </p:grpSpPr>
        <p:pic>
          <p:nvPicPr>
            <p:cNvPr id="253" name="屏幕快照 2019-06-17 下午9.02.25.png" descr="屏幕快照 2019-06-17 下午9.02.25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700" y="450098"/>
              <a:ext cx="6972326" cy="6768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2" name="屏幕快照 2019-06-17 下午9.02.25.png" descr="屏幕快照 2019-06-17 下午9.02.25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7251726" cy="1266620"/>
            </a:xfrm>
            <a:prstGeom prst="rect">
              <a:avLst/>
            </a:prstGeom>
            <a:effectLst/>
          </p:spPr>
        </p:pic>
      </p:grpSp>
      <p:pic>
        <p:nvPicPr>
          <p:cNvPr id="255" name="屏幕快照 2019-06-17 下午9.19.06.png" descr="屏幕快照 2019-06-17 下午9.19.0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773" y="3543300"/>
            <a:ext cx="8267701" cy="2667000"/>
          </a:xfrm>
          <a:prstGeom prst="rect">
            <a:avLst/>
          </a:prstGeom>
          <a:ln w="88900">
            <a:miter lim="400000"/>
          </a:ln>
        </p:spPr>
      </p:pic>
      <p:pic>
        <p:nvPicPr>
          <p:cNvPr id="256" name="屏幕快照 2019-06-17 下午9.24.03.png" descr="屏幕快照 2019-06-17 下午9.24.0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823" y="3771900"/>
            <a:ext cx="8229601" cy="2209800"/>
          </a:xfrm>
          <a:prstGeom prst="rect">
            <a:avLst/>
          </a:prstGeom>
          <a:ln w="88900">
            <a:miter lim="400000"/>
          </a:ln>
        </p:spPr>
      </p:pic>
      <p:pic>
        <p:nvPicPr>
          <p:cNvPr id="257" name="屏幕快照 2019-06-17 下午9.25.39.png" descr="屏幕快照 2019-06-17 下午9.25.3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0873" y="2846145"/>
            <a:ext cx="8191501" cy="37592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58" name="屏幕快照 2019-06-17 下午9.30.36.png" descr="屏幕快照 2019-06-17 下午9.30.3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173" y="2960445"/>
            <a:ext cx="8216901" cy="35306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59" name="屏幕快照 2019-06-17 下午9.32.52.png" descr="屏幕快照 2019-06-17 下午9.32.5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8173" y="3404945"/>
            <a:ext cx="8216901" cy="26416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60" name="屏幕快照 2019-06-17 下午9.35.22.png" descr="屏幕快照 2019-06-17 下午9.35.2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3504" y="2452667"/>
            <a:ext cx="6365208" cy="4848266"/>
          </a:xfrm>
          <a:prstGeom prst="rect">
            <a:avLst/>
          </a:prstGeom>
          <a:ln w="88900">
            <a:miter lim="400000"/>
          </a:ln>
        </p:spPr>
      </p:pic>
      <p:pic>
        <p:nvPicPr>
          <p:cNvPr id="261" name="屏幕快照 2019-06-17 下午9.42.52.png" descr="屏幕快照 2019-06-17 下午9.42.5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7644" y="1677745"/>
            <a:ext cx="6196928" cy="60960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29 -0.404143" pathEditMode="relative">
                                      <p:cBhvr>
                                        <p:cTn id="6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7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2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2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2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" presetClass="entr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xit" presetSubtype="2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" presetClass="entr" presetSubtype="8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3" build="p" bldLvl="5" animBg="1" advAuto="0"/>
      <p:bldP spid="254" grpId="2" animBg="1" advAuto="0"/>
      <p:bldP spid="255" grpId="4" animBg="1" advAuto="0"/>
      <p:bldP spid="255" grpId="5" animBg="1" advAuto="0"/>
      <p:bldP spid="256" grpId="6" animBg="1" advAuto="0"/>
      <p:bldP spid="256" grpId="7" animBg="1" advAuto="0"/>
      <p:bldP spid="257" grpId="8" animBg="1" advAuto="0"/>
      <p:bldP spid="257" grpId="9" animBg="1" advAuto="0"/>
      <p:bldP spid="258" grpId="10" animBg="1" advAuto="0"/>
      <p:bldP spid="258" grpId="11" animBg="1" advAuto="0"/>
      <p:bldP spid="259" grpId="12" animBg="1" advAuto="0"/>
      <p:bldP spid="259" grpId="13" animBg="1" advAuto="0"/>
      <p:bldP spid="260" grpId="14" animBg="1" advAuto="0"/>
      <p:bldP spid="260" grpId="15" animBg="1" advAuto="0"/>
      <p:bldP spid="261" grpId="16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">
  <a:themeElements>
    <a:clrScheme name="Chalkboard">
      <a:dk1>
        <a:srgbClr val="BF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Macintosh PowerPoint</Application>
  <PresentationFormat>自訂</PresentationFormat>
  <Paragraphs>132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Times Roman</vt:lpstr>
      <vt:lpstr>Chalkduster</vt:lpstr>
      <vt:lpstr>Helvetica Neue</vt:lpstr>
      <vt:lpstr>Times New Roman</vt:lpstr>
      <vt:lpstr>Chalkboard</vt:lpstr>
      <vt:lpstr>Pascal 编译器</vt:lpstr>
      <vt:lpstr>概述</vt:lpstr>
      <vt:lpstr>词法分析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Pascal 编译器</dc:title>
  <cp:lastModifiedBy>Ku, Ji-Xiang</cp:lastModifiedBy>
  <cp:revision>1</cp:revision>
  <dcterms:modified xsi:type="dcterms:W3CDTF">2024-04-12T11:05:38Z</dcterms:modified>
</cp:coreProperties>
</file>